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71" r:id="rId15"/>
    <p:sldId id="272" r:id="rId16"/>
    <p:sldId id="273" r:id="rId17"/>
    <p:sldId id="292" r:id="rId18"/>
    <p:sldId id="275" r:id="rId19"/>
    <p:sldId id="276" r:id="rId20"/>
    <p:sldId id="269" r:id="rId21"/>
    <p:sldId id="270" r:id="rId22"/>
    <p:sldId id="277" r:id="rId23"/>
    <p:sldId id="290" r:id="rId24"/>
    <p:sldId id="278" r:id="rId25"/>
    <p:sldId id="279" r:id="rId26"/>
    <p:sldId id="280" r:id="rId27"/>
    <p:sldId id="281" r:id="rId28"/>
    <p:sldId id="282" r:id="rId29"/>
    <p:sldId id="283" r:id="rId30"/>
    <p:sldId id="284" r:id="rId31"/>
    <p:sldId id="285" r:id="rId32"/>
    <p:sldId id="286" r:id="rId33"/>
    <p:sldId id="287" r:id="rId34"/>
    <p:sldId id="288" r:id="rId35"/>
    <p:sldId id="29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4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E8AB1B8-F4B3-4C11-A387-C3BBC46EAD5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D2FFABD-60C5-4593-8DCD-E91A2C07D227}"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8AB1B8-F4B3-4C11-A387-C3BBC46EAD5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8AB1B8-F4B3-4C11-A387-C3BBC46EAD5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8AB1B8-F4B3-4C11-A387-C3BBC46EAD59}"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E8AB1B8-F4B3-4C11-A387-C3BBC46EAD59}" type="datetimeFigureOut">
              <a:rPr lang="en-US" smtClean="0"/>
              <a:t>4/14/2020</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FFABD-60C5-4593-8DCD-E91A2C07D227}"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8AB1B8-F4B3-4C11-A387-C3BBC46EAD59}"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8AB1B8-F4B3-4C11-A387-C3BBC46EAD59}"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8AB1B8-F4B3-4C11-A387-C3BBC46EAD59}"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E8AB1B8-F4B3-4C11-A387-C3BBC46EAD59}"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FFABD-60C5-4593-8DCD-E91A2C07D22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8AB1B8-F4B3-4C11-A387-C3BBC46EAD59}"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FFABD-60C5-4593-8DCD-E91A2C07D227}"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E8AB1B8-F4B3-4C11-A387-C3BBC46EAD59}" type="datetimeFigureOut">
              <a:rPr lang="en-US" smtClean="0"/>
              <a:t>4/14/2020</a:t>
            </a:fld>
            <a:endParaRPr lang="en-US"/>
          </a:p>
        </p:txBody>
      </p:sp>
      <p:sp>
        <p:nvSpPr>
          <p:cNvPr id="7" name="Slide Number Placeholder 6"/>
          <p:cNvSpPr>
            <a:spLocks noGrp="1"/>
          </p:cNvSpPr>
          <p:nvPr>
            <p:ph type="sldNum" sz="quarter" idx="12"/>
          </p:nvPr>
        </p:nvSpPr>
        <p:spPr/>
        <p:txBody>
          <a:bodyPr/>
          <a:lstStyle/>
          <a:p>
            <a:fld id="{FD2FFABD-60C5-4593-8DCD-E91A2C07D227}"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E8AB1B8-F4B3-4C11-A387-C3BBC46EAD59}" type="datetimeFigureOut">
              <a:rPr lang="en-US" smtClean="0"/>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D2FFABD-60C5-4593-8DCD-E91A2C07D227}"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20000"/>
          </a:bodyPr>
          <a:lstStyle/>
          <a:p>
            <a:r>
              <a:rPr lang="en-US" dirty="0"/>
              <a:t>Brought to you by California Waterfowl Association</a:t>
            </a:r>
          </a:p>
        </p:txBody>
      </p:sp>
      <p:sp>
        <p:nvSpPr>
          <p:cNvPr id="2" name="Title 1"/>
          <p:cNvSpPr>
            <a:spLocks noGrp="1"/>
          </p:cNvSpPr>
          <p:nvPr>
            <p:ph type="ctrTitle"/>
          </p:nvPr>
        </p:nvSpPr>
        <p:spPr/>
        <p:txBody>
          <a:bodyPr/>
          <a:lstStyle/>
          <a:p>
            <a:r>
              <a:rPr lang="en-US" dirty="0"/>
              <a:t>Dichotomy Key Practice</a:t>
            </a:r>
          </a:p>
        </p:txBody>
      </p:sp>
      <p:pic>
        <p:nvPicPr>
          <p:cNvPr id="1026" name="Picture 2" descr="X:\Youth Education - Communications\Logos-Branding\CWa_Logo\CW_Logo_FinalFinal_26383931_s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3657600"/>
            <a:ext cx="1104062"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667" y="5867400"/>
            <a:ext cx="915966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209800"/>
            <a:ext cx="918686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0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it’s your turn</a:t>
            </a:r>
          </a:p>
        </p:txBody>
      </p:sp>
      <p:sp>
        <p:nvSpPr>
          <p:cNvPr id="3" name="Content Placeholder 2"/>
          <p:cNvSpPr>
            <a:spLocks noGrp="1"/>
          </p:cNvSpPr>
          <p:nvPr>
            <p:ph idx="1"/>
          </p:nvPr>
        </p:nvSpPr>
        <p:spPr/>
        <p:txBody>
          <a:bodyPr/>
          <a:lstStyle/>
          <a:p>
            <a:pPr marL="114300" indent="0">
              <a:buNone/>
            </a:pPr>
            <a:r>
              <a:rPr lang="en-US" dirty="0"/>
              <a:t>Now that you have had a little bit of practice, you are going to start identifying organisms on your own using the dichotomous key. This is practice for your field trip!</a:t>
            </a:r>
          </a:p>
          <a:p>
            <a:pPr marL="114300" indent="0">
              <a:buNone/>
            </a:pPr>
            <a:endParaRPr lang="en-US" dirty="0"/>
          </a:p>
        </p:txBody>
      </p:sp>
    </p:spTree>
    <p:extLst>
      <p:ext uri="{BB962C8B-B14F-4D97-AF65-F5344CB8AC3E}">
        <p14:creationId xmlns:p14="http://schemas.microsoft.com/office/powerpoint/2010/main" val="30862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Directions</a:t>
            </a:r>
          </a:p>
        </p:txBody>
      </p:sp>
      <p:sp>
        <p:nvSpPr>
          <p:cNvPr id="3" name="Content Placeholder 2"/>
          <p:cNvSpPr>
            <a:spLocks noGrp="1"/>
          </p:cNvSpPr>
          <p:nvPr>
            <p:ph idx="1"/>
          </p:nvPr>
        </p:nvSpPr>
        <p:spPr/>
        <p:txBody>
          <a:bodyPr/>
          <a:lstStyle/>
          <a:p>
            <a:pPr marL="571500" indent="-457200">
              <a:buFont typeface="+mj-lt"/>
              <a:buAutoNum type="arabicPeriod"/>
            </a:pPr>
            <a:r>
              <a:rPr lang="en-US" dirty="0"/>
              <a:t>Break into pairs</a:t>
            </a:r>
          </a:p>
          <a:p>
            <a:pPr marL="571500" indent="-457200">
              <a:buFont typeface="+mj-lt"/>
              <a:buAutoNum type="arabicPeriod"/>
            </a:pPr>
            <a:r>
              <a:rPr lang="en-US" dirty="0"/>
              <a:t>Sharing your dichotomous key, work together quietly to identify the organisms on the screen</a:t>
            </a:r>
          </a:p>
          <a:p>
            <a:pPr marL="571500" indent="-457200">
              <a:buFont typeface="+mj-lt"/>
              <a:buAutoNum type="arabicPeriod"/>
            </a:pPr>
            <a:r>
              <a:rPr lang="en-US" dirty="0"/>
              <a:t>You will have one minute for each organism</a:t>
            </a:r>
          </a:p>
          <a:p>
            <a:pPr marL="571500" indent="-457200">
              <a:buFont typeface="+mj-lt"/>
              <a:buAutoNum type="arabicPeriod"/>
            </a:pPr>
            <a:r>
              <a:rPr lang="en-US" dirty="0"/>
              <a:t>Once you identify the organism, make sure to write the organism’s name on your worksheet</a:t>
            </a:r>
          </a:p>
          <a:p>
            <a:pPr marL="571500" indent="-457200">
              <a:buFont typeface="+mj-lt"/>
              <a:buAutoNum type="arabicPeriod"/>
            </a:pPr>
            <a:r>
              <a:rPr lang="en-US" dirty="0"/>
              <a:t>After everyone has completed the worksheet, everyone will trade papers to correct them.</a:t>
            </a:r>
          </a:p>
          <a:p>
            <a:pPr marL="571500" indent="-457200">
              <a:buFont typeface="+mj-lt"/>
              <a:buAutoNum type="arabicPeriod"/>
            </a:pPr>
            <a:endParaRPr lang="en-US" dirty="0"/>
          </a:p>
          <a:p>
            <a:pPr marL="114300" indent="0" algn="ctr">
              <a:buNone/>
            </a:pPr>
            <a:r>
              <a:rPr lang="en-US" dirty="0"/>
              <a:t>Good Luck!</a:t>
            </a:r>
          </a:p>
          <a:p>
            <a:pPr marL="571500" indent="-457200">
              <a:buFont typeface="+mj-lt"/>
              <a:buAutoNum type="arabicPeriod"/>
            </a:pPr>
            <a:endParaRPr lang="en-US" dirty="0"/>
          </a:p>
        </p:txBody>
      </p:sp>
    </p:spTree>
    <p:extLst>
      <p:ext uri="{BB962C8B-B14F-4D97-AF65-F5344CB8AC3E}">
        <p14:creationId xmlns:p14="http://schemas.microsoft.com/office/powerpoint/2010/main" val="19494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3" name="Content Placeholder 2"/>
          <p:cNvSpPr>
            <a:spLocks noGrp="1"/>
          </p:cNvSpPr>
          <p:nvPr>
            <p:ph idx="1"/>
          </p:nvPr>
        </p:nvSpPr>
        <p:spPr/>
        <p:txBody>
          <a:bodyPr/>
          <a:lstStyle/>
          <a:p>
            <a:pPr marL="114300" indent="0">
              <a:buNone/>
            </a:pPr>
            <a:r>
              <a:rPr lang="en-US" dirty="0"/>
              <a:t> </a:t>
            </a:r>
          </a:p>
        </p:txBody>
      </p:sp>
      <p:sp>
        <p:nvSpPr>
          <p:cNvPr id="4" name="Rectangle 3"/>
          <p:cNvSpPr/>
          <p:nvPr/>
        </p:nvSpPr>
        <p:spPr>
          <a:xfrm>
            <a:off x="-609600" y="106740"/>
            <a:ext cx="2971800" cy="1569660"/>
          </a:xfrm>
          <a:prstGeom prst="rect">
            <a:avLst/>
          </a:prstGeom>
          <a:noFill/>
        </p:spPr>
        <p:txBody>
          <a:bodyPr wrap="squar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495550"/>
            <a:ext cx="33337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53" y="2033365"/>
            <a:ext cx="4197647" cy="314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4739107"/>
            <a:ext cx="2533650" cy="181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61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4" name="Rectangle 3"/>
          <p:cNvSpPr/>
          <p:nvPr/>
        </p:nvSpPr>
        <p:spPr>
          <a:xfrm>
            <a:off x="304653" y="10674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447925"/>
            <a:ext cx="47625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828800"/>
            <a:ext cx="4630927" cy="308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945952"/>
            <a:ext cx="2464464" cy="153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42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576" y="1752599"/>
            <a:ext cx="3687624" cy="307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46" y="3824287"/>
            <a:ext cx="3055154" cy="257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p>
        </p:txBody>
      </p:sp>
    </p:spTree>
    <p:extLst>
      <p:ext uri="{BB962C8B-B14F-4D97-AF65-F5344CB8AC3E}">
        <p14:creationId xmlns:p14="http://schemas.microsoft.com/office/powerpoint/2010/main" val="24005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683460"/>
            <a:ext cx="4600575" cy="319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Who am </a:t>
            </a:r>
            <a:r>
              <a:rPr lang="en-US" dirty="0" err="1"/>
              <a:t>i</a:t>
            </a:r>
            <a:r>
              <a:rPr lang="en-US" dirty="0"/>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43304"/>
            <a:ext cx="3843338" cy="283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76" y="4514850"/>
            <a:ext cx="3402724"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4.</a:t>
            </a:r>
          </a:p>
        </p:txBody>
      </p:sp>
    </p:spTree>
    <p:extLst>
      <p:ext uri="{BB962C8B-B14F-4D97-AF65-F5344CB8AC3E}">
        <p14:creationId xmlns:p14="http://schemas.microsoft.com/office/powerpoint/2010/main" val="26134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33550"/>
            <a:ext cx="57150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Who am </a:t>
            </a:r>
            <a:r>
              <a:rPr lang="en-US" dirty="0" err="1"/>
              <a:t>i</a:t>
            </a:r>
            <a:r>
              <a:rPr lang="en-US" dirty="0"/>
              <a:t>?</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4290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276600" y="4800600"/>
            <a:ext cx="16764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653"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5.</a:t>
            </a:r>
          </a:p>
        </p:txBody>
      </p:sp>
    </p:spTree>
    <p:extLst>
      <p:ext uri="{BB962C8B-B14F-4D97-AF65-F5344CB8AC3E}">
        <p14:creationId xmlns:p14="http://schemas.microsoft.com/office/powerpoint/2010/main" val="27711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spc="300" dirty="0">
                <a:ln w="11430" cmpd="sng">
                  <a:solidFill>
                    <a:srgbClr val="93A299">
                      <a:tint val="10000"/>
                    </a:srgbClr>
                  </a:solidFill>
                  <a:prstDash val="solid"/>
                  <a:miter lim="800000"/>
                </a:ln>
                <a:gradFill>
                  <a:gsLst>
                    <a:gs pos="10000">
                      <a:srgbClr val="93A299">
                        <a:tint val="83000"/>
                        <a:shade val="100000"/>
                        <a:satMod val="200000"/>
                      </a:srgbClr>
                    </a:gs>
                    <a:gs pos="75000">
                      <a:srgbClr val="93A299">
                        <a:tint val="100000"/>
                        <a:shade val="50000"/>
                        <a:satMod val="150000"/>
                      </a:srgbClr>
                    </a:gs>
                  </a:gsLst>
                  <a:lin ang="5400000"/>
                </a:gradFill>
                <a:effectLst>
                  <a:glow rad="45500">
                    <a:srgbClr val="93A299">
                      <a:satMod val="220000"/>
                      <a:alpha val="35000"/>
                    </a:srgbClr>
                  </a:glow>
                </a:effectLst>
              </a:rPr>
              <a:t>6.</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75" y="2943173"/>
            <a:ext cx="3629826" cy="361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249" y="3124200"/>
            <a:ext cx="2185988" cy="220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7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4" name="Rectangle 3"/>
          <p:cNvSpPr/>
          <p:nvPr/>
        </p:nvSpPr>
        <p:spPr>
          <a:xfrm>
            <a:off x="304653" y="762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7.</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71041"/>
            <a:ext cx="5334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45860"/>
            <a:ext cx="38862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24000" y="1981200"/>
            <a:ext cx="2819400"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69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8.</a:t>
            </a:r>
            <a:endPar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101" y="1752600"/>
            <a:ext cx="3479099"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30" y="172206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580" y="4267200"/>
            <a:ext cx="3762820" cy="225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01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457200" y="2438400"/>
            <a:ext cx="8229600" cy="3200400"/>
          </a:xfrm>
        </p:spPr>
        <p:txBody>
          <a:bodyPr>
            <a:normAutofit/>
          </a:bodyPr>
          <a:lstStyle/>
          <a:p>
            <a:pPr marL="114300" indent="0" algn="ctr">
              <a:buNone/>
            </a:pPr>
            <a:r>
              <a:rPr lang="en-US" b="1" dirty="0"/>
              <a:t>What does dichotomy mean?</a:t>
            </a:r>
          </a:p>
          <a:p>
            <a:pPr marL="114300" indent="0" algn="ctr">
              <a:buNone/>
            </a:pPr>
            <a:r>
              <a:rPr lang="en-US" dirty="0"/>
              <a:t>The process of breaking down organisms into groups based on their characteristics or traits until reaching the individual organism.</a:t>
            </a:r>
          </a:p>
          <a:p>
            <a:pPr marL="114300" indent="0" algn="ctr">
              <a:buNone/>
            </a:pPr>
            <a:endParaRPr lang="en-US" b="1" dirty="0"/>
          </a:p>
          <a:p>
            <a:pPr marL="114300" indent="0" algn="ctr">
              <a:buNone/>
            </a:pPr>
            <a:r>
              <a:rPr lang="en-US" b="1" dirty="0"/>
              <a:t>What does a dichotomy key do?</a:t>
            </a:r>
          </a:p>
          <a:p>
            <a:pPr marL="114300" indent="0" algn="ctr">
              <a:buNone/>
            </a:pPr>
            <a:r>
              <a:rPr lang="en-US" dirty="0"/>
              <a:t>It helps us identify organisms.</a:t>
            </a:r>
          </a:p>
        </p:txBody>
      </p:sp>
    </p:spTree>
    <p:extLst>
      <p:ext uri="{BB962C8B-B14F-4D97-AF65-F5344CB8AC3E}">
        <p14:creationId xmlns:p14="http://schemas.microsoft.com/office/powerpoint/2010/main" val="33594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5" name="Rectangle 4"/>
          <p:cNvSpPr/>
          <p:nvPr/>
        </p:nvSpPr>
        <p:spPr>
          <a:xfrm>
            <a:off x="304653"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9.</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258" y="1702135"/>
            <a:ext cx="3674142" cy="416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0574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028950" y="4572000"/>
            <a:ext cx="18669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16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37317" y="2692637"/>
            <a:ext cx="47815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Who am </a:t>
            </a:r>
            <a:r>
              <a:rPr lang="en-US" dirty="0" err="1"/>
              <a:t>i</a:t>
            </a:r>
            <a:r>
              <a:rPr lang="en-US" dirty="0"/>
              <a:t>?</a:t>
            </a:r>
          </a:p>
        </p:txBody>
      </p:sp>
      <p:sp>
        <p:nvSpPr>
          <p:cNvPr id="4" name="Rectangle 3"/>
          <p:cNvSpPr/>
          <p:nvPr/>
        </p:nvSpPr>
        <p:spPr>
          <a:xfrm>
            <a:off x="228600" y="152400"/>
            <a:ext cx="2023311"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10.</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140200" y="1625600"/>
            <a:ext cx="3759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282533" y="1752600"/>
            <a:ext cx="28194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95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3810000" cy="284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Bonus (1 point)</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2209800"/>
            <a:ext cx="5162550" cy="360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09750"/>
            <a:ext cx="23622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02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is up!</a:t>
            </a:r>
          </a:p>
        </p:txBody>
      </p:sp>
      <p:sp>
        <p:nvSpPr>
          <p:cNvPr id="3" name="Content Placeholder 2"/>
          <p:cNvSpPr>
            <a:spLocks noGrp="1"/>
          </p:cNvSpPr>
          <p:nvPr>
            <p:ph idx="1"/>
          </p:nvPr>
        </p:nvSpPr>
        <p:spPr/>
        <p:txBody>
          <a:bodyPr/>
          <a:lstStyle/>
          <a:p>
            <a:pPr marL="114300" indent="0" algn="ctr">
              <a:buNone/>
            </a:pPr>
            <a:r>
              <a:rPr lang="en-US" dirty="0"/>
              <a:t>Let’s see how you did! </a:t>
            </a:r>
          </a:p>
          <a:p>
            <a:pPr marL="114300" indent="0" algn="ctr">
              <a:buNone/>
            </a:pPr>
            <a:r>
              <a:rPr lang="en-US" dirty="0"/>
              <a:t>Take this moment to switch papers with another group to correct. </a:t>
            </a:r>
          </a:p>
          <a:p>
            <a:pPr marL="114300" indent="0" algn="ctr">
              <a:buNone/>
            </a:pPr>
            <a:r>
              <a:rPr lang="en-US" dirty="0"/>
              <a:t>They get one point for each creature they get correct and one point extra if they get the bonus question correct.</a:t>
            </a:r>
          </a:p>
          <a:p>
            <a:pPr marL="114300" indent="0" algn="ctr">
              <a:buNone/>
            </a:pPr>
            <a:r>
              <a:rPr lang="en-US" dirty="0"/>
              <a:t>At the bottom of the page write how many they got correct on the “Total” line</a:t>
            </a:r>
          </a:p>
          <a:p>
            <a:pPr marL="114300" indent="0">
              <a:buNone/>
            </a:pPr>
            <a:endParaRPr lang="en-US" dirty="0"/>
          </a:p>
        </p:txBody>
      </p:sp>
    </p:spTree>
    <p:extLst>
      <p:ext uri="{BB962C8B-B14F-4D97-AF65-F5344CB8AC3E}">
        <p14:creationId xmlns:p14="http://schemas.microsoft.com/office/powerpoint/2010/main" val="40209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Fingernail clam</a:t>
            </a:r>
          </a:p>
        </p:txBody>
      </p:sp>
      <p:sp>
        <p:nvSpPr>
          <p:cNvPr id="3" name="Content Placeholder 2"/>
          <p:cNvSpPr>
            <a:spLocks noGrp="1"/>
          </p:cNvSpPr>
          <p:nvPr>
            <p:ph idx="1"/>
          </p:nvPr>
        </p:nvSpPr>
        <p:spPr/>
        <p:txBody>
          <a:bodyPr/>
          <a:lstStyle/>
          <a:p>
            <a:pPr marL="114300" indent="0">
              <a:buNone/>
            </a:pPr>
            <a:r>
              <a:rPr lang="en-US" dirty="0"/>
              <a:t> </a:t>
            </a:r>
          </a:p>
        </p:txBody>
      </p:sp>
      <p:sp>
        <p:nvSpPr>
          <p:cNvPr id="4" name="Rectangle 3"/>
          <p:cNvSpPr/>
          <p:nvPr/>
        </p:nvSpPr>
        <p:spPr>
          <a:xfrm>
            <a:off x="-609600" y="106740"/>
            <a:ext cx="2971800" cy="1569660"/>
          </a:xfrm>
          <a:prstGeom prst="rect">
            <a:avLst/>
          </a:prstGeom>
          <a:noFill/>
        </p:spPr>
        <p:txBody>
          <a:bodyPr wrap="squar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495550"/>
            <a:ext cx="33337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53" y="2033365"/>
            <a:ext cx="4197647" cy="314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4739107"/>
            <a:ext cx="2533650" cy="181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9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strider</a:t>
            </a:r>
          </a:p>
        </p:txBody>
      </p:sp>
      <p:sp>
        <p:nvSpPr>
          <p:cNvPr id="4" name="Rectangle 3"/>
          <p:cNvSpPr/>
          <p:nvPr/>
        </p:nvSpPr>
        <p:spPr>
          <a:xfrm>
            <a:off x="304653" y="10674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447925"/>
            <a:ext cx="47625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828800"/>
            <a:ext cx="4630927" cy="308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945952"/>
            <a:ext cx="2464464" cy="153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6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Crawling water beetle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576" y="1752599"/>
            <a:ext cx="3687624" cy="307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46" y="3824287"/>
            <a:ext cx="3055154" cy="257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p>
        </p:txBody>
      </p:sp>
    </p:spTree>
    <p:extLst>
      <p:ext uri="{BB962C8B-B14F-4D97-AF65-F5344CB8AC3E}">
        <p14:creationId xmlns:p14="http://schemas.microsoft.com/office/powerpoint/2010/main" val="400886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683460"/>
            <a:ext cx="4600575" cy="319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Backswimmer</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43304"/>
            <a:ext cx="3843338" cy="283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76" y="4514850"/>
            <a:ext cx="3402724"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4.</a:t>
            </a:r>
          </a:p>
        </p:txBody>
      </p:sp>
    </p:spTree>
    <p:extLst>
      <p:ext uri="{BB962C8B-B14F-4D97-AF65-F5344CB8AC3E}">
        <p14:creationId xmlns:p14="http://schemas.microsoft.com/office/powerpoint/2010/main" val="347911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33550"/>
            <a:ext cx="57150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Dragonfly larvae</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4290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276600" y="4800600"/>
            <a:ext cx="16764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653"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5.</a:t>
            </a:r>
          </a:p>
        </p:txBody>
      </p:sp>
    </p:spTree>
    <p:extLst>
      <p:ext uri="{BB962C8B-B14F-4D97-AF65-F5344CB8AC3E}">
        <p14:creationId xmlns:p14="http://schemas.microsoft.com/office/powerpoint/2010/main" val="235590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Riffle Beetle</a:t>
            </a:r>
          </a:p>
        </p:txBody>
      </p:sp>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6.</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75" y="2943173"/>
            <a:ext cx="3629826" cy="361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249" y="3124200"/>
            <a:ext cx="2185988" cy="220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8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p:txBody>
          <a:bodyPr>
            <a:normAutofit fontScale="92500" lnSpcReduction="10000"/>
          </a:bodyPr>
          <a:lstStyle/>
          <a:p>
            <a:pPr marL="114300" indent="0" algn="ctr">
              <a:buNone/>
            </a:pPr>
            <a:r>
              <a:rPr lang="en-US" b="1" dirty="0"/>
              <a:t>How does it work?</a:t>
            </a:r>
          </a:p>
          <a:p>
            <a:pPr marL="114300" indent="0" algn="ctr">
              <a:buNone/>
            </a:pPr>
            <a:r>
              <a:rPr lang="en-US" dirty="0"/>
              <a:t>The dichotomy key is a guide. As you follow along the guide’s instructions, it will place your organism into smaller and smaller groups until you are able to identify what invertebrate you have.</a:t>
            </a:r>
          </a:p>
          <a:p>
            <a:pPr marL="114300" indent="0" algn="ctr">
              <a:buNone/>
            </a:pPr>
            <a:endParaRPr lang="en-US" dirty="0"/>
          </a:p>
          <a:p>
            <a:pPr marL="114300" indent="0" algn="ctr">
              <a:buNone/>
            </a:pPr>
            <a:r>
              <a:rPr lang="en-US" b="1" dirty="0"/>
              <a:t>Why is important to be able to identify the different species?</a:t>
            </a:r>
          </a:p>
          <a:p>
            <a:pPr marL="114300" indent="0" algn="ctr">
              <a:buNone/>
            </a:pPr>
            <a:r>
              <a:rPr lang="en-US" dirty="0"/>
              <a:t>It is important to be able to identify the different species of invertebrates because they are excellent indicators of water quality. We are able to see how good or not so good the water we are testing is based on the organisms we are able to collect and identify.</a:t>
            </a:r>
          </a:p>
          <a:p>
            <a:pPr marL="114300" indent="0" algn="ctr">
              <a:buNone/>
            </a:pPr>
            <a:endParaRPr lang="en-US" dirty="0"/>
          </a:p>
          <a:p>
            <a:pPr marL="114300" indent="0" algn="ctr">
              <a:buNone/>
            </a:pPr>
            <a:endParaRPr lang="en-US" dirty="0"/>
          </a:p>
        </p:txBody>
      </p:sp>
    </p:spTree>
    <p:extLst>
      <p:ext uri="{BB962C8B-B14F-4D97-AF65-F5344CB8AC3E}">
        <p14:creationId xmlns:p14="http://schemas.microsoft.com/office/powerpoint/2010/main" val="302605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Cranefly</a:t>
            </a:r>
            <a:r>
              <a:rPr lang="en-US" dirty="0"/>
              <a:t> larvae</a:t>
            </a:r>
          </a:p>
        </p:txBody>
      </p:sp>
      <p:sp>
        <p:nvSpPr>
          <p:cNvPr id="4" name="Rectangle 3"/>
          <p:cNvSpPr/>
          <p:nvPr/>
        </p:nvSpPr>
        <p:spPr>
          <a:xfrm>
            <a:off x="304653" y="762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7.</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5334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45860"/>
            <a:ext cx="38862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24000" y="1981200"/>
            <a:ext cx="2819400"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2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Damselfly larvae</a:t>
            </a:r>
          </a:p>
        </p:txBody>
      </p:sp>
      <p:sp>
        <p:nvSpPr>
          <p:cNvPr id="4" name="Rectangle 3"/>
          <p:cNvSpPr/>
          <p:nvPr/>
        </p:nvSpPr>
        <p:spPr>
          <a:xfrm>
            <a:off x="304800" y="152400"/>
            <a:ext cx="1295547" cy="1569660"/>
          </a:xfrm>
          <a:prstGeom prst="rect">
            <a:avLst/>
          </a:prstGeom>
          <a:noFill/>
        </p:spPr>
        <p:txBody>
          <a:bodyPr wrap="none" lIns="91440" tIns="45720" rIns="91440" bIns="45720">
            <a:spAutoFit/>
          </a:bodyPr>
          <a:lstStyle/>
          <a:p>
            <a:pPr algn="ctr"/>
            <a:r>
              <a:rPr lang="en-US"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8.</a:t>
            </a:r>
            <a:endPar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101" y="1752600"/>
            <a:ext cx="3479099"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30" y="172206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580" y="4267200"/>
            <a:ext cx="3762820" cy="225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1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Daphnia (Water Flea)</a:t>
            </a:r>
          </a:p>
        </p:txBody>
      </p:sp>
      <p:sp>
        <p:nvSpPr>
          <p:cNvPr id="5" name="Rectangle 4"/>
          <p:cNvSpPr/>
          <p:nvPr/>
        </p:nvSpPr>
        <p:spPr>
          <a:xfrm>
            <a:off x="304653" y="152400"/>
            <a:ext cx="1295547"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9.</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258" y="1702135"/>
            <a:ext cx="3674142" cy="416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0574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028950" y="4572000"/>
            <a:ext cx="18669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82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37317" y="2692637"/>
            <a:ext cx="47815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Dobsonfly larvae</a:t>
            </a:r>
          </a:p>
        </p:txBody>
      </p:sp>
      <p:sp>
        <p:nvSpPr>
          <p:cNvPr id="4" name="Rectangle 3"/>
          <p:cNvSpPr/>
          <p:nvPr/>
        </p:nvSpPr>
        <p:spPr>
          <a:xfrm>
            <a:off x="228600" y="152400"/>
            <a:ext cx="2023311" cy="1569660"/>
          </a:xfrm>
          <a:prstGeom prst="rect">
            <a:avLst/>
          </a:prstGeom>
          <a:noFill/>
        </p:spPr>
        <p:txBody>
          <a:bodyPr wrap="none" lIns="91440" tIns="45720" rIns="91440" bIns="45720">
            <a:spAutoFit/>
          </a:bodyPr>
          <a:lstStyle/>
          <a:p>
            <a:pPr algn="ct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10.</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140200" y="1625600"/>
            <a:ext cx="3759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282533" y="1752600"/>
            <a:ext cx="28194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67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3810000" cy="284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Water penny</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2209800"/>
            <a:ext cx="5162550" cy="360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09750"/>
            <a:ext cx="23622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4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Discussion</a:t>
            </a:r>
          </a:p>
        </p:txBody>
      </p:sp>
      <p:sp>
        <p:nvSpPr>
          <p:cNvPr id="3" name="Content Placeholder 2"/>
          <p:cNvSpPr>
            <a:spLocks noGrp="1"/>
          </p:cNvSpPr>
          <p:nvPr>
            <p:ph idx="1"/>
          </p:nvPr>
        </p:nvSpPr>
        <p:spPr>
          <a:xfrm>
            <a:off x="457200" y="2255837"/>
            <a:ext cx="8229600" cy="4373563"/>
          </a:xfrm>
        </p:spPr>
        <p:txBody>
          <a:bodyPr/>
          <a:lstStyle/>
          <a:p>
            <a:pPr marL="114300" indent="0" algn="ctr">
              <a:buNone/>
            </a:pPr>
            <a:r>
              <a:rPr lang="en-US" b="1" dirty="0"/>
              <a:t>Which organism was the hardest to identify?</a:t>
            </a:r>
          </a:p>
          <a:p>
            <a:pPr marL="114300" indent="0" algn="ctr">
              <a:buNone/>
            </a:pPr>
            <a:endParaRPr lang="en-US" b="1" dirty="0"/>
          </a:p>
          <a:p>
            <a:pPr marL="114300" indent="0" algn="ctr">
              <a:buNone/>
            </a:pPr>
            <a:r>
              <a:rPr lang="en-US" b="1" dirty="0"/>
              <a:t>Why was it the hardest?</a:t>
            </a:r>
          </a:p>
          <a:p>
            <a:pPr marL="114300" indent="0" algn="ctr">
              <a:buNone/>
            </a:pPr>
            <a:endParaRPr lang="en-US" b="1" dirty="0"/>
          </a:p>
          <a:p>
            <a:pPr marL="114300" indent="0" algn="ctr">
              <a:buNone/>
            </a:pPr>
            <a:r>
              <a:rPr lang="en-US" b="1" dirty="0"/>
              <a:t>Why do we use dichotomy keys?</a:t>
            </a:r>
          </a:p>
          <a:p>
            <a:pPr marL="114300" indent="0" algn="ctr">
              <a:buNone/>
            </a:pPr>
            <a:endParaRPr lang="en-US" b="1" dirty="0"/>
          </a:p>
          <a:p>
            <a:pPr marL="114300" indent="0" algn="ctr">
              <a:buNone/>
            </a:pPr>
            <a:r>
              <a:rPr lang="en-US" b="1" dirty="0"/>
              <a:t>Why is it important to be able to identify different species of invertebrates?</a:t>
            </a:r>
          </a:p>
        </p:txBody>
      </p:sp>
    </p:spTree>
    <p:extLst>
      <p:ext uri="{BB962C8B-B14F-4D97-AF65-F5344CB8AC3E}">
        <p14:creationId xmlns:p14="http://schemas.microsoft.com/office/powerpoint/2010/main" val="71706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1026" name="Picture 2" descr="X:\HERITAGE PROGRAMS\Internships\Ed. Asst. Interns\2014-2015_Molly Maupin_Ed. Asst\Current Projects\Started\Dichotomy Key Practice Activity\Key.png"/>
          <p:cNvPicPr>
            <a:picLocks noChangeAspect="1" noChangeArrowheads="1"/>
          </p:cNvPicPr>
          <p:nvPr/>
        </p:nvPicPr>
        <p:blipFill rotWithShape="1">
          <a:blip r:embed="rId2">
            <a:extLst>
              <a:ext uri="{28A0092B-C50C-407E-A947-70E740481C1C}">
                <a14:useLocalDpi xmlns:a14="http://schemas.microsoft.com/office/drawing/2010/main" val="0"/>
              </a:ext>
            </a:extLst>
          </a:blip>
          <a:srcRect t="2" b="59670"/>
          <a:stretch/>
        </p:blipFill>
        <p:spPr bwMode="auto">
          <a:xfrm>
            <a:off x="0" y="3733800"/>
            <a:ext cx="9144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600200"/>
            <a:ext cx="5562600" cy="2031325"/>
          </a:xfrm>
          <a:prstGeom prst="rect">
            <a:avLst/>
          </a:prstGeom>
          <a:noFill/>
        </p:spPr>
        <p:txBody>
          <a:bodyPr wrap="square" rtlCol="0">
            <a:spAutoFit/>
          </a:bodyPr>
          <a:lstStyle/>
          <a:p>
            <a:r>
              <a:rPr lang="en-US" dirty="0"/>
              <a:t>We are now going to practice identifying. We will start with this organism.</a:t>
            </a:r>
          </a:p>
          <a:p>
            <a:endParaRPr lang="en-US" dirty="0"/>
          </a:p>
          <a:p>
            <a:r>
              <a:rPr lang="en-US" dirty="0"/>
              <a:t>Looking at your chart, it starts by asking if the organism has a shell or no shell.</a:t>
            </a:r>
          </a:p>
          <a:p>
            <a:endParaRPr lang="en-US" dirty="0"/>
          </a:p>
          <a:p>
            <a:r>
              <a:rPr lang="en-US" dirty="0"/>
              <a:t>Looking at the organism, does it have a shell?</a:t>
            </a:r>
          </a:p>
        </p:txBody>
      </p:sp>
      <p:sp>
        <p:nvSpPr>
          <p:cNvPr id="5" name="Down Arrow 4"/>
          <p:cNvSpPr/>
          <p:nvPr/>
        </p:nvSpPr>
        <p:spPr>
          <a:xfrm>
            <a:off x="7162800" y="304800"/>
            <a:ext cx="61255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838200" y="40386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5842119" y="40767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7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11022E-16 -0.25006 L 1.11022E-16 -4.3951E-8 " pathEditMode="relative" rAng="0" ptsTypes="AA">
                                      <p:cBhvr>
                                        <p:cTn id="6" dur="2000" fill="hold"/>
                                        <p:tgtEl>
                                          <p:spTgt spid="10"/>
                                        </p:tgtEl>
                                        <p:attrNameLst>
                                          <p:attrName>ppt_x</p:attrName>
                                          <p:attrName>ppt_y</p:attrName>
                                        </p:attrNameLst>
                                      </p:cBhvr>
                                      <p:rCtr x="0" y="12491"/>
                                    </p:animMotion>
                                  </p:childTnLst>
                                </p:cTn>
                              </p:par>
                              <p:par>
                                <p:cTn id="7" presetID="42" presetClass="path" presetSubtype="0" accel="50000" decel="50000" fill="hold" grpId="1" nodeType="withEffect">
                                  <p:stCondLst>
                                    <p:cond delay="0"/>
                                  </p:stCondLst>
                                  <p:childTnLst>
                                    <p:animMotion origin="layout" path="M 2.77556E-17 -0.25005 L 2.77556E-17 -3.44437E-6 " pathEditMode="relative" rAng="0" ptsTypes="AA">
                                      <p:cBhvr>
                                        <p:cTn id="8" dur="2000" fill="hold"/>
                                        <p:tgtEl>
                                          <p:spTgt spid="6"/>
                                        </p:tgtEl>
                                        <p:attrNameLst>
                                          <p:attrName>ppt_x</p:attrName>
                                          <p:attrName>ppt_y</p:attrName>
                                        </p:attrNameLst>
                                      </p:cBhvr>
                                      <p:rCtr x="0" y="12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4" name="Picture 2" descr="X:\HERITAGE PROGRAMS\Internships\Ed. Asst. Interns\2014-2015_Molly Maupin_Ed. Asst\Current Projects\Started\Dichotomy Key Practice Activity\Ke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47" b="79441"/>
          <a:stretch/>
        </p:blipFill>
        <p:spPr bwMode="auto">
          <a:xfrm>
            <a:off x="76200" y="4038600"/>
            <a:ext cx="8991599"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1676400"/>
            <a:ext cx="5029200" cy="2585323"/>
          </a:xfrm>
          <a:prstGeom prst="rect">
            <a:avLst/>
          </a:prstGeom>
          <a:noFill/>
        </p:spPr>
        <p:txBody>
          <a:bodyPr wrap="square" rtlCol="0">
            <a:spAutoFit/>
          </a:bodyPr>
          <a:lstStyle/>
          <a:p>
            <a:r>
              <a:rPr lang="en-US" dirty="0"/>
              <a:t>It does not have a hard shell like a mollusk (snails, clams, mussels).</a:t>
            </a:r>
          </a:p>
          <a:p>
            <a:endParaRPr lang="en-US" dirty="0"/>
          </a:p>
          <a:p>
            <a:r>
              <a:rPr lang="en-US" dirty="0"/>
              <a:t>So we follow along the chart where it says “No Shell” and answer the next question</a:t>
            </a:r>
          </a:p>
          <a:p>
            <a:endParaRPr lang="en-US" dirty="0"/>
          </a:p>
          <a:p>
            <a:r>
              <a:rPr lang="en-US" dirty="0"/>
              <a:t>Does it have legs, or does it not have any legs?</a:t>
            </a:r>
          </a:p>
          <a:p>
            <a:endParaRPr lang="en-US" dirty="0"/>
          </a:p>
        </p:txBody>
      </p:sp>
      <p:sp>
        <p:nvSpPr>
          <p:cNvPr id="7" name="Right Arrow 6"/>
          <p:cNvSpPr/>
          <p:nvPr/>
        </p:nvSpPr>
        <p:spPr>
          <a:xfrm>
            <a:off x="4800600" y="4648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565163" y="5263141"/>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498" y="1828800"/>
            <a:ext cx="28527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477001" y="5105400"/>
            <a:ext cx="4079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85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withEffect">
                                  <p:stCondLst>
                                    <p:cond delay="0"/>
                                  </p:stCondLst>
                                  <p:childTnLst>
                                    <p:animMotion origin="layout" path="M -0.25 -0.04441 L -0.125 -0.04441 C -0.06893 -0.04441 3.33333E-6 -0.03238 3.33333E-6 -0.02243 L 3.33333E-6 -4.22623E-6 " pathEditMode="relative" rAng="0" ptsTypes="FfFF">
                                      <p:cBhvr>
                                        <p:cTn id="6" dur="2000" fill="hold"/>
                                        <p:tgtEl>
                                          <p:spTgt spid="7"/>
                                        </p:tgtEl>
                                        <p:attrNameLst>
                                          <p:attrName>ppt_x</p:attrName>
                                          <p:attrName>ppt_y</p:attrName>
                                        </p:attrNameLst>
                                      </p:cBhvr>
                                      <p:rCtr x="12500" y="2221"/>
                                    </p:animMotion>
                                  </p:childTnLst>
                                </p:cTn>
                              </p:par>
                            </p:childTnLst>
                          </p:cTn>
                        </p:par>
                        <p:par>
                          <p:cTn id="7" fill="hold">
                            <p:stCondLst>
                              <p:cond delay="2000"/>
                            </p:stCondLst>
                            <p:childTnLst>
                              <p:par>
                                <p:cTn id="8" presetID="50" presetClass="path" presetSubtype="0" accel="50000" decel="50000" fill="hold" nodeType="afterEffect">
                                  <p:stCondLst>
                                    <p:cond delay="0"/>
                                  </p:stCondLst>
                                  <p:childTnLst>
                                    <p:animMotion origin="layout" path="M -0.09723 -0.0657 L -0.04445 -0.0657 C -0.02101 -0.0657 0.00833 -0.04765 0.00833 -0.03308 L 0.00833 6.54638E-7 " pathEditMode="relative" rAng="0" ptsTypes="FfFF">
                                      <p:cBhvr>
                                        <p:cTn id="9" dur="2000" fill="hold"/>
                                        <p:tgtEl>
                                          <p:spTgt spid="2051"/>
                                        </p:tgtEl>
                                        <p:attrNameLst>
                                          <p:attrName>ppt_x</p:attrName>
                                          <p:attrName>ppt_y</p:attrName>
                                        </p:attrNameLst>
                                      </p:cBhvr>
                                      <p:rCtr x="5278" y="3285"/>
                                    </p:animMotion>
                                  </p:childTnLst>
                                </p:cTn>
                              </p:par>
                              <p:par>
                                <p:cTn id="10" presetID="50" presetClass="path" presetSubtype="0" accel="50000" decel="50000" fill="hold" grpId="0" nodeType="withEffect">
                                  <p:stCondLst>
                                    <p:cond delay="0"/>
                                  </p:stCondLst>
                                  <p:childTnLst>
                                    <p:animMotion origin="layout" path="M 0.25278 -0.08397 L 0.12153 -0.08397 C 0.06371 -0.08397 -0.00972 -0.05945 -0.00972 -0.03932 L -0.00972 0.00579 " pathEditMode="relative" rAng="0" ptsTypes="FfFF">
                                      <p:cBhvr>
                                        <p:cTn id="11" dur="2000" fill="hold"/>
                                        <p:tgtEl>
                                          <p:spTgt spid="8"/>
                                        </p:tgtEl>
                                        <p:attrNameLst>
                                          <p:attrName>ppt_x</p:attrName>
                                          <p:attrName>ppt_y</p:attrName>
                                        </p:attrNameLst>
                                      </p:cBhvr>
                                      <p:rCtr x="-13125" y="44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4" name="Picture 2" descr="X:\HERITAGE PROGRAMS\Internships\Ed. Asst. Interns\2014-2015_Molly Maupin_Ed. Asst\Current Projects\Started\Dichotomy Key Practice Activity\Ke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8" b="43572"/>
          <a:stretch/>
        </p:blipFill>
        <p:spPr bwMode="auto">
          <a:xfrm>
            <a:off x="76200" y="3733800"/>
            <a:ext cx="8983054"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576387"/>
            <a:ext cx="5943600" cy="2462213"/>
          </a:xfrm>
          <a:prstGeom prst="rect">
            <a:avLst/>
          </a:prstGeom>
          <a:noFill/>
        </p:spPr>
        <p:txBody>
          <a:bodyPr wrap="square" rtlCol="0">
            <a:spAutoFit/>
          </a:bodyPr>
          <a:lstStyle/>
          <a:p>
            <a:r>
              <a:rPr lang="en-US" sz="1700" dirty="0"/>
              <a:t>It does have legs, so we follow the line that says “Legs” and answer the next question</a:t>
            </a:r>
          </a:p>
          <a:p>
            <a:endParaRPr lang="en-US" sz="1700" dirty="0"/>
          </a:p>
          <a:p>
            <a:r>
              <a:rPr lang="en-US" sz="1700" dirty="0"/>
              <a:t>It is now asking for how many legs the organism has, looking at the organism, how many legs does it have?</a:t>
            </a:r>
          </a:p>
          <a:p>
            <a:endParaRPr lang="en-US" sz="1700" dirty="0"/>
          </a:p>
          <a:p>
            <a:r>
              <a:rPr lang="en-US" sz="1700" dirty="0"/>
              <a:t>Remember a pair is two legs, so if there are three pairs, that would be six legs total</a:t>
            </a:r>
          </a:p>
          <a:p>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498" y="1676400"/>
            <a:ext cx="28527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2667000" y="42672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62000" y="5791200"/>
            <a:ext cx="381000" cy="228600"/>
          </a:xfrm>
          <a:prstGeom prst="rightArrow">
            <a:avLst>
              <a:gd name="adj1" fmla="val 50000"/>
              <a:gd name="adj2" fmla="val 303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744443"/>
            <a:ext cx="4143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791200"/>
            <a:ext cx="41433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5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withEffect">
                                  <p:stCondLst>
                                    <p:cond delay="0"/>
                                  </p:stCondLst>
                                  <p:childTnLst>
                                    <p:animMotion origin="layout" path="M 0.31666 -0.04441 L 0.16041 -0.04441 C 0.09062 -0.04441 0.00416 -0.02914 0.00416 -0.01688 L 0.00416 0.01111 " pathEditMode="relative" rAng="0" ptsTypes="FfFF">
                                      <p:cBhvr>
                                        <p:cTn id="6" dur="2000" fill="hold"/>
                                        <p:tgtEl>
                                          <p:spTgt spid="7"/>
                                        </p:tgtEl>
                                        <p:attrNameLst>
                                          <p:attrName>ppt_x</p:attrName>
                                          <p:attrName>ppt_y</p:attrName>
                                        </p:attrNameLst>
                                      </p:cBhvr>
                                      <p:rCtr x="-15625" y="2776"/>
                                    </p:animMotion>
                                  </p:childTnLst>
                                </p:cTn>
                              </p:par>
                            </p:childTnLst>
                          </p:cTn>
                        </p:par>
                        <p:par>
                          <p:cTn id="7" fill="hold">
                            <p:stCondLst>
                              <p:cond delay="2000"/>
                            </p:stCondLst>
                            <p:childTnLst>
                              <p:par>
                                <p:cTn id="8" presetID="50" presetClass="path" presetSubtype="0" accel="50000" decel="50000" fill="hold" grpId="0" nodeType="afterEffect">
                                  <p:stCondLst>
                                    <p:cond delay="0"/>
                                  </p:stCondLst>
                                  <p:childTnLst>
                                    <p:animMotion origin="layout" path="M 0.23333 -0.12214 L 0.11667 -0.12214 C 0.06354 -0.12214 0 -0.0886 0 -0.0613 L 0 4.76752E-6 " pathEditMode="relative" rAng="0" ptsTypes="FfFF">
                                      <p:cBhvr>
                                        <p:cTn id="9" dur="2000" fill="hold"/>
                                        <p:tgtEl>
                                          <p:spTgt spid="9"/>
                                        </p:tgtEl>
                                        <p:attrNameLst>
                                          <p:attrName>ppt_x</p:attrName>
                                          <p:attrName>ppt_y</p:attrName>
                                        </p:attrNameLst>
                                      </p:cBhvr>
                                      <p:rCtr x="-11667" y="6107"/>
                                    </p:animMotion>
                                  </p:childTnLst>
                                </p:cTn>
                              </p:par>
                              <p:par>
                                <p:cTn id="10" presetID="50" presetClass="path" presetSubtype="0" accel="50000" decel="50000" fill="hold" nodeType="withEffect">
                                  <p:stCondLst>
                                    <p:cond delay="0"/>
                                  </p:stCondLst>
                                  <p:childTnLst>
                                    <p:animMotion origin="layout" path="M 0.10486 -0.21258 L 0.05365 -0.21258 C 0.03056 -0.21258 0.00243 -0.15452 0.00243 -0.10687 L 0.00243 -4.47837E-6 " pathEditMode="relative" rAng="0" ptsTypes="FfFF">
                                      <p:cBhvr>
                                        <p:cTn id="11" dur="2000" fill="hold"/>
                                        <p:tgtEl>
                                          <p:spTgt spid="3076"/>
                                        </p:tgtEl>
                                        <p:attrNameLst>
                                          <p:attrName>ppt_x</p:attrName>
                                          <p:attrName>ppt_y</p:attrName>
                                        </p:attrNameLst>
                                      </p:cBhvr>
                                      <p:rCtr x="-5122" y="10618"/>
                                    </p:animMotion>
                                  </p:childTnLst>
                                </p:cTn>
                              </p:par>
                              <p:par>
                                <p:cTn id="12" presetID="50" presetClass="path" presetSubtype="0" accel="50000" decel="50000" fill="hold" nodeType="withEffect">
                                  <p:stCondLst>
                                    <p:cond delay="0"/>
                                  </p:stCondLst>
                                  <p:childTnLst>
                                    <p:animMotion origin="layout" path="M -0.14757 -0.19478 L -0.07257 -0.19478 C -0.03907 -0.19478 0.00243 -0.13972 0.00243 -0.09508 L 0.00243 0.00509 " pathEditMode="relative" rAng="0" ptsTypes="FfFF">
                                      <p:cBhvr>
                                        <p:cTn id="13" dur="2000" fill="hold"/>
                                        <p:tgtEl>
                                          <p:spTgt spid="3075"/>
                                        </p:tgtEl>
                                        <p:attrNameLst>
                                          <p:attrName>ppt_x</p:attrName>
                                          <p:attrName>ppt_y</p:attrName>
                                        </p:attrNameLst>
                                      </p:cBhvr>
                                      <p:rCtr x="7500" y="99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4" name="Picture 2" descr="X:\HERITAGE PROGRAMS\Internships\Ed. Asst. Interns\2014-2015_Molly Maupin_Ed. Asst\Current Projects\Started\Dichotomy Key Practice Activity\Ke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31006"/>
          <a:stretch/>
        </p:blipFill>
        <p:spPr bwMode="auto">
          <a:xfrm>
            <a:off x="101045" y="3505200"/>
            <a:ext cx="8966755" cy="31699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752600"/>
            <a:ext cx="2449512" cy="163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1752600"/>
            <a:ext cx="5791200" cy="1477328"/>
          </a:xfrm>
          <a:prstGeom prst="rect">
            <a:avLst/>
          </a:prstGeom>
          <a:noFill/>
        </p:spPr>
        <p:txBody>
          <a:bodyPr wrap="square" rtlCol="0">
            <a:spAutoFit/>
          </a:bodyPr>
          <a:lstStyle/>
          <a:p>
            <a:r>
              <a:rPr lang="en-US" dirty="0"/>
              <a:t>Looking at the organism, we can see it has at least ten pairs of legs, possibly more</a:t>
            </a:r>
          </a:p>
          <a:p>
            <a:endParaRPr lang="en-US" dirty="0"/>
          </a:p>
          <a:p>
            <a:r>
              <a:rPr lang="en-US" dirty="0"/>
              <a:t>So we follow the line and see that the organism is one of the three organisms in this group.</a:t>
            </a:r>
          </a:p>
        </p:txBody>
      </p:sp>
      <p:sp>
        <p:nvSpPr>
          <p:cNvPr id="7" name="Right Arrow 6"/>
          <p:cNvSpPr/>
          <p:nvPr/>
        </p:nvSpPr>
        <p:spPr>
          <a:xfrm>
            <a:off x="762000" y="5334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1600200" y="6477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1143000" y="63246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533400" y="6477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7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471 -0.24289 C 0.46128 -0.24243 0.44826 -0.24335 0.43836 -0.23919 C 0.37152 -0.24058 0.3052 -0.24127 0.23836 -0.24034 C 0.22812 -0.23826 0.21788 -0.23664 0.20746 -0.23549 C 0.20555 -0.15545 0.20781 -0.2533 0.20572 -0.11589 C 0.20555 -0.10063 0.2052 -0.08513 0.20468 -0.06986 C 0.20329 -0.02845 0.1769 -0.04696 0.14496 -0.04627 C 0.12274 -0.03979 0.08871 -0.0421 0.06458 -0.04118 C 0.04652 -0.03678 0.02864 -0.03609 0.01024 -0.03493 C 0.00815 -0.03401 0.0059 -0.03331 0.00381 -0.03239 C 0.00294 -0.03192 0.00103 -0.03123 0.00103 -0.03123 C -0.00383 -0.02175 -6.38889E-6 -0.0118 -6.38889E-6 4.904E-6 " pathEditMode="relative" ptsTypes="fffffffffffA">
                                      <p:cBhvr>
                                        <p:cTn id="6" dur="2000" fill="hold"/>
                                        <p:tgtEl>
                                          <p:spTgt spid="7"/>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4" name="Picture 2" descr="X:\HERITAGE PROGRAMS\Internships\Ed. Asst. Interns\2014-2015_Molly Maupin_Ed. Asst\Current Projects\Started\Dichotomy Key Practice Activity\Ke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31006"/>
          <a:stretch/>
        </p:blipFill>
        <p:spPr bwMode="auto">
          <a:xfrm>
            <a:off x="76200" y="3352800"/>
            <a:ext cx="9067800" cy="3246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1"/>
            <a:ext cx="2351235" cy="157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1981200"/>
            <a:ext cx="6172200" cy="923330"/>
          </a:xfrm>
          <a:prstGeom prst="rect">
            <a:avLst/>
          </a:prstGeom>
          <a:noFill/>
        </p:spPr>
        <p:txBody>
          <a:bodyPr wrap="square" rtlCol="0">
            <a:spAutoFit/>
          </a:bodyPr>
          <a:lstStyle/>
          <a:p>
            <a:r>
              <a:rPr lang="en-US" dirty="0"/>
              <a:t>Based on the drawings and the descriptions, which of the organisms in the 10+ legs group best fits this organism?</a:t>
            </a:r>
          </a:p>
        </p:txBody>
      </p:sp>
      <p:sp>
        <p:nvSpPr>
          <p:cNvPr id="8" name="Rectangle 7"/>
          <p:cNvSpPr/>
          <p:nvPr/>
        </p:nvSpPr>
        <p:spPr>
          <a:xfrm>
            <a:off x="316194" y="5257800"/>
            <a:ext cx="1828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143000" y="4800600"/>
            <a:ext cx="369606"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9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4309 -0.20795 C 0.40972 -0.2068 0.38906 -0.20309 0.36823 -0.19939 C 0.34045 -0.18922 0.36927 -0.19939 0.29062 -0.19685 C 0.24409 -0.19546 0.19826 -0.1943 0.15139 -0.1943 L 0.15798 -0.0037 L 2.5E-6 5.84085E-6 " pathEditMode="relative" ptsTypes="fffAAA">
                                      <p:cBhvr>
                                        <p:cTn id="6" dur="2000" fill="hold"/>
                                        <p:tgtEl>
                                          <p:spTgt spid="9"/>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pic>
        <p:nvPicPr>
          <p:cNvPr id="5" name="Picture 2" descr="X:\HERITAGE PROGRAMS\Internships\Ed. Asst. Interns\2014-2015_Molly Maupin_Ed. Asst\Current Projects\Started\Dichotomy Key Practice Activity\Ke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31006"/>
          <a:stretch/>
        </p:blipFill>
        <p:spPr bwMode="auto">
          <a:xfrm>
            <a:off x="76200" y="3352800"/>
            <a:ext cx="9067800" cy="32461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5486400"/>
            <a:ext cx="6096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1219200" y="6324600"/>
            <a:ext cx="152400"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1"/>
            <a:ext cx="2351235" cy="157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200" y="2096869"/>
            <a:ext cx="6324600" cy="646331"/>
          </a:xfrm>
          <a:prstGeom prst="rect">
            <a:avLst/>
          </a:prstGeom>
          <a:noFill/>
        </p:spPr>
        <p:txBody>
          <a:bodyPr wrap="square" rtlCol="0">
            <a:spAutoFit/>
          </a:bodyPr>
          <a:lstStyle/>
          <a:p>
            <a:r>
              <a:rPr lang="en-US" dirty="0"/>
              <a:t>Based on the picture and the description, this organism is a </a:t>
            </a:r>
            <a:r>
              <a:rPr lang="en-US" b="1" dirty="0"/>
              <a:t>SCUD. </a:t>
            </a:r>
          </a:p>
        </p:txBody>
      </p:sp>
    </p:spTree>
    <p:extLst>
      <p:ext uri="{BB962C8B-B14F-4D97-AF65-F5344CB8AC3E}">
        <p14:creationId xmlns:p14="http://schemas.microsoft.com/office/powerpoint/2010/main" val="243020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44201 -0.40227 C 0.42569 -0.40088 0.43142 -0.40088 0.42517 -0.40088 L 0.16996 -0.40227 L 0.17465 -0.19038 L -0.08785 -0.17812 L -0.08889 0.00138 L 1.11111E-6 5.66736E-7 " pathEditMode="relative" ptsTypes="fAAAAAA">
                                      <p:cBhvr>
                                        <p:cTn id="6" dur="3250" fill="hold"/>
                                        <p:tgtEl>
                                          <p:spTgt spid="7"/>
                                        </p:tgtEl>
                                        <p:attrNameLst>
                                          <p:attrName>ppt_x</p:attrName>
                                          <p:attrName>ppt_y</p:attrName>
                                        </p:attrNameLst>
                                      </p:cBhvr>
                                    </p:animMotion>
                                  </p:childTnLst>
                                </p:cTn>
                              </p:par>
                            </p:childTnLst>
                          </p:cTn>
                        </p:par>
                        <p:par>
                          <p:cTn id="7" fill="hold">
                            <p:stCondLst>
                              <p:cond delay="325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505</TotalTime>
  <Words>711</Words>
  <Application>Microsoft Office PowerPoint</Application>
  <PresentationFormat>On-screen Show (4:3)</PresentationFormat>
  <Paragraphs>107</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Book Antiqua</vt:lpstr>
      <vt:lpstr>Century Gothic</vt:lpstr>
      <vt:lpstr>Apothecary</vt:lpstr>
      <vt:lpstr>Dichotomy Key Practice</vt:lpstr>
      <vt:lpstr>Background Information</vt:lpstr>
      <vt:lpstr>Background Information</vt:lpstr>
      <vt:lpstr>Let’s Practice</vt:lpstr>
      <vt:lpstr>Let’s Practice</vt:lpstr>
      <vt:lpstr>Let’s Practice</vt:lpstr>
      <vt:lpstr>Let’s Practice</vt:lpstr>
      <vt:lpstr>Let’s Practice</vt:lpstr>
      <vt:lpstr>Let’s Practice</vt:lpstr>
      <vt:lpstr>Now it’s your turn</vt:lpstr>
      <vt:lpstr>Directions</vt:lpstr>
      <vt:lpstr>Who am i?</vt:lpstr>
      <vt:lpstr>Who Am i?</vt:lpstr>
      <vt:lpstr>Who am I?</vt:lpstr>
      <vt:lpstr>Who am i?</vt:lpstr>
      <vt:lpstr>Who am i?</vt:lpstr>
      <vt:lpstr>Who am i?</vt:lpstr>
      <vt:lpstr>Who am i?</vt:lpstr>
      <vt:lpstr>Who am i?</vt:lpstr>
      <vt:lpstr>Who am i?</vt:lpstr>
      <vt:lpstr>Who am i?</vt:lpstr>
      <vt:lpstr>Bonus (1 point)</vt:lpstr>
      <vt:lpstr>Time is up!</vt:lpstr>
      <vt:lpstr>Fingernail clam</vt:lpstr>
      <vt:lpstr>Water strider</vt:lpstr>
      <vt:lpstr>Crawling water beetle</vt:lpstr>
      <vt:lpstr>Backswimmer</vt:lpstr>
      <vt:lpstr>Dragonfly larvae</vt:lpstr>
      <vt:lpstr>Riffle Beetle</vt:lpstr>
      <vt:lpstr>Cranefly larvae</vt:lpstr>
      <vt:lpstr>Damselfly larvae</vt:lpstr>
      <vt:lpstr>Daphnia (Water Flea)</vt:lpstr>
      <vt:lpstr>Dobsonfly larvae</vt:lpstr>
      <vt:lpstr>Water penny</vt:lpstr>
      <vt:lpstr>Class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Dichotomy Key Practice</dc:title>
  <dc:creator>Education Intern</dc:creator>
  <cp:lastModifiedBy>Molly Maupin</cp:lastModifiedBy>
  <cp:revision>57</cp:revision>
  <dcterms:created xsi:type="dcterms:W3CDTF">2015-01-02T19:08:48Z</dcterms:created>
  <dcterms:modified xsi:type="dcterms:W3CDTF">2020-04-14T20:13:07Z</dcterms:modified>
</cp:coreProperties>
</file>